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1766" r:id="rId3"/>
    <p:sldId id="1754" r:id="rId4"/>
    <p:sldId id="1762" r:id="rId5"/>
    <p:sldId id="1763" r:id="rId6"/>
    <p:sldId id="1764" r:id="rId7"/>
    <p:sldId id="1765" r:id="rId8"/>
    <p:sldId id="267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etitia KLOUTSE" initials="LK" lastIdx="1" clrIdx="0">
    <p:extLst>
      <p:ext uri="{19B8F6BF-5375-455C-9EA6-DF929625EA0E}">
        <p15:presenceInfo xmlns:p15="http://schemas.microsoft.com/office/powerpoint/2012/main" userId="Laetitia KLOUT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D9F3D9"/>
    <a:srgbClr val="008000"/>
    <a:srgbClr val="7FBE5D"/>
    <a:srgbClr val="FDB913"/>
    <a:srgbClr val="0066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3D2C8-2DD6-4996-87E2-E37AD8A75ECE}" type="datetimeFigureOut">
              <a:rPr lang="fr-FR" smtClean="0"/>
              <a:t>16/07/2020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A596A-28CC-442A-ADF1-06494D041E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658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44A34-9BA4-41D7-B7E3-5B24647E493E}" type="datetimeFigureOut">
              <a:rPr lang="fr-FR" smtClean="0"/>
              <a:t>16/07/2020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08551-B341-40E0-A926-4E61721248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758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" descr="C:\Users\Laetitia KLOUTSE\Desktop\DJI_003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5" y="1135320"/>
            <a:ext cx="22860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2" descr="C:\Users\Laetitia KLOUTSE\Desktop\DJI_0036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5" y="3810258"/>
            <a:ext cx="22860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3" descr="C:\Users\Laetitia KLOUTSE\Desktop\DJI_0063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0" t="13525" r="5421" b="10458"/>
          <a:stretch>
            <a:fillRect/>
          </a:stretch>
        </p:blipFill>
        <p:spPr bwMode="auto">
          <a:xfrm>
            <a:off x="94782" y="2483108"/>
            <a:ext cx="2286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2" y="5137408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6"/>
          <p:cNvSpPr txBox="1">
            <a:spLocks noChangeArrowheads="1"/>
          </p:cNvSpPr>
          <p:nvPr userDrawn="1"/>
        </p:nvSpPr>
        <p:spPr bwMode="auto">
          <a:xfrm>
            <a:off x="2631282" y="294635"/>
            <a:ext cx="77962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2400" dirty="0">
                <a:latin typeface="Century Gothic" panose="020B0502020202020204" pitchFamily="34" charset="0"/>
                <a:cs typeface="Levenim MT" panose="02010502060101010101" pitchFamily="2" charset="-79"/>
              </a:rPr>
              <a:t>AGENCE TOGOLAISE D’ELECTRIFICATION RURALE </a:t>
            </a:r>
          </a:p>
          <a:p>
            <a:pPr algn="ctr" eaLnBrk="1" hangingPunct="1"/>
            <a:r>
              <a:rPr lang="fr-FR" altLang="fr-FR" sz="2400" dirty="0">
                <a:latin typeface="Century Gothic" panose="020B0502020202020204" pitchFamily="34" charset="0"/>
                <a:cs typeface="Levenim MT" panose="02010502060101010101" pitchFamily="2" charset="-79"/>
              </a:rPr>
              <a:t>ET DES ENERGIES RENOUVELABLES</a:t>
            </a:r>
          </a:p>
        </p:txBody>
      </p:sp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2699245" y="178267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rgbClr val="006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2699245" y="4437566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C1E5E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0" y="6556375"/>
            <a:ext cx="12192000" cy="314325"/>
          </a:xfrm>
          <a:prstGeom prst="rect">
            <a:avLst/>
          </a:prstGeom>
          <a:solidFill>
            <a:srgbClr val="000039"/>
          </a:solidFill>
        </p:spPr>
        <p:txBody>
          <a:bodyPr/>
          <a:lstStyle>
            <a:lvl1pPr indent="457200" eaLnBrk="1" fontAlgn="auto" hangingPunct="1">
              <a:spcBef>
                <a:spcPts val="0"/>
              </a:spcBef>
              <a:spcAft>
                <a:spcPts val="0"/>
              </a:spcAft>
              <a:defRPr lang="fr-FR" sz="1200" b="1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sz="10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18" name="Picture 49161"/>
          <p:cNvPicPr/>
          <p:nvPr userDrawn="1"/>
        </p:nvPicPr>
        <p:blipFill>
          <a:blip r:embed="rId6"/>
          <a:stretch>
            <a:fillRect/>
          </a:stretch>
        </p:blipFill>
        <p:spPr>
          <a:xfrm>
            <a:off x="10685930" y="8886"/>
            <a:ext cx="1255058" cy="140753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2" y="88165"/>
            <a:ext cx="1469400" cy="9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70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74129" y="916072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83706" y="924299"/>
            <a:ext cx="7734300" cy="5811838"/>
          </a:xfrm>
          <a:prstGeom prst="rect">
            <a:avLst/>
          </a:prstGeom>
        </p:spPr>
        <p:txBody>
          <a:bodyPr vert="eaVert"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Titre 1"/>
          <p:cNvSpPr txBox="1">
            <a:spLocks/>
          </p:cNvSpPr>
          <p:nvPr userDrawn="1"/>
        </p:nvSpPr>
        <p:spPr>
          <a:xfrm>
            <a:off x="1803961" y="161485"/>
            <a:ext cx="9144000" cy="93389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rgbClr val="006D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grpSp>
        <p:nvGrpSpPr>
          <p:cNvPr id="4" name="Groupe 3"/>
          <p:cNvGrpSpPr/>
          <p:nvPr userDrawn="1"/>
        </p:nvGrpSpPr>
        <p:grpSpPr>
          <a:xfrm>
            <a:off x="-3175" y="0"/>
            <a:ext cx="1560545" cy="6858000"/>
            <a:chOff x="-3175" y="0"/>
            <a:chExt cx="1560545" cy="6858000"/>
          </a:xfrm>
        </p:grpSpPr>
        <p:sp>
          <p:nvSpPr>
            <p:cNvPr id="17" name="Pentagone 16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8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0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21" name="Espace réservé du numéro de diapositive 5"/>
            <p:cNvSpPr txBox="1">
              <a:spLocks/>
            </p:cNvSpPr>
            <p:nvPr userDrawn="1"/>
          </p:nvSpPr>
          <p:spPr bwMode="auto">
            <a:xfrm rot="16200000" flipH="1">
              <a:off x="-155575" y="6338887"/>
              <a:ext cx="673100" cy="365126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60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3A46BC2-9972-4375-8D09-8ABA6C19553B}" type="slidenum">
                <a:rPr lang="fr-FR" sz="1400" smtClean="0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‹N°›</a:t>
              </a:fld>
              <a:endParaRPr lang="fr-FR" sz="1400" dirty="0"/>
            </a:p>
          </p:txBody>
        </p:sp>
        <p:cxnSp>
          <p:nvCxnSpPr>
            <p:cNvPr id="22" name="Connecteur droit 21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62755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73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2"/>
          <p:cNvSpPr>
            <a:spLocks noGrp="1"/>
          </p:cNvSpPr>
          <p:nvPr>
            <p:ph type="body" idx="1"/>
          </p:nvPr>
        </p:nvSpPr>
        <p:spPr>
          <a:xfrm>
            <a:off x="2352144" y="1915280"/>
            <a:ext cx="8815547" cy="3622769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829669" y="368080"/>
            <a:ext cx="9144000" cy="93389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rgbClr val="006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25" name="Groupe 24"/>
          <p:cNvGrpSpPr/>
          <p:nvPr userDrawn="1"/>
        </p:nvGrpSpPr>
        <p:grpSpPr>
          <a:xfrm>
            <a:off x="0" y="0"/>
            <a:ext cx="1560545" cy="6858000"/>
            <a:chOff x="-3175" y="0"/>
            <a:chExt cx="1560545" cy="6858000"/>
          </a:xfrm>
        </p:grpSpPr>
        <p:sp>
          <p:nvSpPr>
            <p:cNvPr id="26" name="Pentagone 25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7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9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cxnSp>
          <p:nvCxnSpPr>
            <p:cNvPr id="31" name="Connecteur droit 30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89650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34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 userDrawn="1"/>
        </p:nvSpPr>
        <p:spPr>
          <a:xfrm>
            <a:off x="2222500" y="52388"/>
            <a:ext cx="8815388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006D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fr-FR" dirty="0"/>
              <a:t>Modifiez le style du titre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sz="half" idx="1"/>
          </p:nvPr>
        </p:nvSpPr>
        <p:spPr>
          <a:xfrm>
            <a:off x="1000125" y="1773861"/>
            <a:ext cx="10636045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 3" panose="05040102010807070707" pitchFamily="18" charset="2"/>
              <a:buChar char="´"/>
              <a:defRPr>
                <a:latin typeface="Century Gothic" panose="020B0502020202020204" pitchFamily="34" charset="0"/>
              </a:defRPr>
            </a:lvl1pPr>
            <a:lvl2pPr marL="685800" indent="-228600">
              <a:buClr>
                <a:schemeClr val="accent5"/>
              </a:buClr>
              <a:buFont typeface="Wingdings 3" panose="05040102010807070707" pitchFamily="18" charset="2"/>
              <a:buChar char="´"/>
              <a:defRPr>
                <a:latin typeface="Century Gothic" panose="020B0502020202020204" pitchFamily="34" charset="0"/>
              </a:defRPr>
            </a:lvl2pPr>
            <a:lvl3pPr marL="1143000" indent="-228600">
              <a:buClr>
                <a:schemeClr val="accent5"/>
              </a:buClr>
              <a:buFont typeface="Wingdings 3" panose="05040102010807070707" pitchFamily="18" charset="2"/>
              <a:buChar char="´"/>
              <a:defRPr>
                <a:latin typeface="Century Gothic" panose="020B0502020202020204" pitchFamily="34" charset="0"/>
              </a:defRPr>
            </a:lvl3pPr>
            <a:lvl4pPr marL="1600200" indent="-228600">
              <a:buClr>
                <a:schemeClr val="accent5"/>
              </a:buClr>
              <a:buFont typeface="Wingdings 3" panose="05040102010807070707" pitchFamily="18" charset="2"/>
              <a:buChar char="´"/>
              <a:defRPr>
                <a:latin typeface="Century Gothic" panose="020B0502020202020204" pitchFamily="34" charset="0"/>
              </a:defRPr>
            </a:lvl4pPr>
            <a:lvl5pPr marL="2057400" indent="-228600">
              <a:buClr>
                <a:schemeClr val="accent5"/>
              </a:buClr>
              <a:buFont typeface="Wingdings 3" panose="05040102010807070707" pitchFamily="18" charset="2"/>
              <a:buChar char="´"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grpSp>
        <p:nvGrpSpPr>
          <p:cNvPr id="25" name="Groupe 24"/>
          <p:cNvGrpSpPr/>
          <p:nvPr userDrawn="1"/>
        </p:nvGrpSpPr>
        <p:grpSpPr>
          <a:xfrm>
            <a:off x="-3175" y="0"/>
            <a:ext cx="1560545" cy="6858000"/>
            <a:chOff x="-3175" y="0"/>
            <a:chExt cx="1560545" cy="6858000"/>
          </a:xfrm>
        </p:grpSpPr>
        <p:sp>
          <p:nvSpPr>
            <p:cNvPr id="26" name="Pentagone 25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7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9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30" name="Espace réservé du numéro de diapositive 5"/>
            <p:cNvSpPr txBox="1">
              <a:spLocks/>
            </p:cNvSpPr>
            <p:nvPr userDrawn="1"/>
          </p:nvSpPr>
          <p:spPr bwMode="auto">
            <a:xfrm rot="16200000" flipH="1">
              <a:off x="-155575" y="6338887"/>
              <a:ext cx="673100" cy="365126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60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3A46BC2-9972-4375-8D09-8ABA6C19553B}" type="slidenum">
                <a:rPr lang="fr-FR" sz="1400" smtClean="0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‹N°›</a:t>
              </a:fld>
              <a:endParaRPr lang="fr-FR" sz="1400" dirty="0"/>
            </a:p>
          </p:txBody>
        </p:sp>
        <p:cxnSp>
          <p:nvCxnSpPr>
            <p:cNvPr id="31" name="Connecteur droit 30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71720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06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829669" y="368080"/>
            <a:ext cx="9144000" cy="93389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rgbClr val="006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25" name="Groupe 24"/>
          <p:cNvGrpSpPr/>
          <p:nvPr userDrawn="1"/>
        </p:nvGrpSpPr>
        <p:grpSpPr>
          <a:xfrm>
            <a:off x="-3175" y="0"/>
            <a:ext cx="1560545" cy="6858000"/>
            <a:chOff x="-3175" y="0"/>
            <a:chExt cx="1560545" cy="6858000"/>
          </a:xfrm>
        </p:grpSpPr>
        <p:sp>
          <p:nvSpPr>
            <p:cNvPr id="26" name="Pentagone 25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7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9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30" name="Espace réservé du numéro de diapositive 5"/>
            <p:cNvSpPr txBox="1">
              <a:spLocks/>
            </p:cNvSpPr>
            <p:nvPr userDrawn="1"/>
          </p:nvSpPr>
          <p:spPr bwMode="auto">
            <a:xfrm rot="16200000" flipH="1">
              <a:off x="-155575" y="6338887"/>
              <a:ext cx="673100" cy="365126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60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3A46BC2-9972-4375-8D09-8ABA6C19553B}" type="slidenum">
                <a:rPr lang="fr-FR" sz="1400" smtClean="0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‹N°›</a:t>
              </a:fld>
              <a:endParaRPr lang="fr-FR" sz="1400" dirty="0"/>
            </a:p>
          </p:txBody>
        </p:sp>
        <p:cxnSp>
          <p:nvCxnSpPr>
            <p:cNvPr id="31" name="Connecteur droit 30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71720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6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9" name="Titre 1"/>
          <p:cNvSpPr>
            <a:spLocks noGrp="1"/>
          </p:cNvSpPr>
          <p:nvPr>
            <p:ph type="ctrTitle"/>
          </p:nvPr>
        </p:nvSpPr>
        <p:spPr>
          <a:xfrm>
            <a:off x="1829669" y="368080"/>
            <a:ext cx="9144000" cy="93389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rgbClr val="006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27" name="Groupe 26"/>
          <p:cNvGrpSpPr/>
          <p:nvPr userDrawn="1"/>
        </p:nvGrpSpPr>
        <p:grpSpPr>
          <a:xfrm>
            <a:off x="-3175" y="0"/>
            <a:ext cx="1560545" cy="6858000"/>
            <a:chOff x="-3175" y="0"/>
            <a:chExt cx="1560545" cy="6858000"/>
          </a:xfrm>
        </p:grpSpPr>
        <p:sp>
          <p:nvSpPr>
            <p:cNvPr id="28" name="Pentagone 27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9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31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32" name="Espace réservé du numéro de diapositive 5"/>
            <p:cNvSpPr txBox="1">
              <a:spLocks/>
            </p:cNvSpPr>
            <p:nvPr userDrawn="1"/>
          </p:nvSpPr>
          <p:spPr bwMode="auto">
            <a:xfrm rot="16200000" flipH="1">
              <a:off x="-155575" y="6338887"/>
              <a:ext cx="673100" cy="365126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60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3A46BC2-9972-4375-8D09-8ABA6C19553B}" type="slidenum">
                <a:rPr lang="fr-FR" sz="1400" smtClean="0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‹N°›</a:t>
              </a:fld>
              <a:endParaRPr lang="fr-FR" sz="1400" dirty="0"/>
            </a:p>
          </p:txBody>
        </p:sp>
        <p:cxnSp>
          <p:nvCxnSpPr>
            <p:cNvPr id="33" name="Connecteur droit 32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71720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37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1829669" y="368080"/>
            <a:ext cx="9144000" cy="93389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rgbClr val="006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24" name="Groupe 23"/>
          <p:cNvGrpSpPr/>
          <p:nvPr userDrawn="1"/>
        </p:nvGrpSpPr>
        <p:grpSpPr>
          <a:xfrm>
            <a:off x="-3175" y="0"/>
            <a:ext cx="1560545" cy="6858000"/>
            <a:chOff x="-3175" y="0"/>
            <a:chExt cx="1560545" cy="6858000"/>
          </a:xfrm>
        </p:grpSpPr>
        <p:sp>
          <p:nvSpPr>
            <p:cNvPr id="25" name="Pentagone 24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6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8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29" name="Espace réservé du numéro de diapositive 5"/>
            <p:cNvSpPr txBox="1">
              <a:spLocks/>
            </p:cNvSpPr>
            <p:nvPr userDrawn="1"/>
          </p:nvSpPr>
          <p:spPr bwMode="auto">
            <a:xfrm rot="16200000" flipH="1">
              <a:off x="-155575" y="6338887"/>
              <a:ext cx="673100" cy="365126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60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3A46BC2-9972-4375-8D09-8ABA6C19553B}" type="slidenum">
                <a:rPr lang="fr-FR" sz="1400" smtClean="0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‹N°›</a:t>
              </a:fld>
              <a:endParaRPr lang="fr-FR" sz="1400" dirty="0"/>
            </a:p>
          </p:txBody>
        </p:sp>
        <p:cxnSp>
          <p:nvCxnSpPr>
            <p:cNvPr id="30" name="Connecteur droit 29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89650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10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1829669" y="368080"/>
            <a:ext cx="9144000" cy="93389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rgbClr val="006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-3175" y="0"/>
            <a:ext cx="1560545" cy="6858000"/>
            <a:chOff x="-3175" y="0"/>
            <a:chExt cx="1560545" cy="6858000"/>
          </a:xfrm>
        </p:grpSpPr>
        <p:sp>
          <p:nvSpPr>
            <p:cNvPr id="23" name="Pentagone 22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4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6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27" name="Espace réservé du numéro de diapositive 5"/>
            <p:cNvSpPr txBox="1">
              <a:spLocks/>
            </p:cNvSpPr>
            <p:nvPr userDrawn="1"/>
          </p:nvSpPr>
          <p:spPr bwMode="auto">
            <a:xfrm rot="16200000" flipH="1">
              <a:off x="-155575" y="6338887"/>
              <a:ext cx="673100" cy="365126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60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3A46BC2-9972-4375-8D09-8ABA6C19553B}" type="slidenum">
                <a:rPr lang="fr-FR" sz="1400" smtClean="0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‹N°›</a:t>
              </a:fld>
              <a:endParaRPr lang="fr-FR" sz="1400" dirty="0"/>
            </a:p>
          </p:txBody>
        </p:sp>
        <p:cxnSp>
          <p:nvCxnSpPr>
            <p:cNvPr id="28" name="Connecteur droit 27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80685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60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6000" y="130197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29400" y="1832195"/>
            <a:ext cx="6172200" cy="48736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86000" y="290217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Titre 1"/>
          <p:cNvSpPr txBox="1">
            <a:spLocks/>
          </p:cNvSpPr>
          <p:nvPr userDrawn="1"/>
        </p:nvSpPr>
        <p:spPr>
          <a:xfrm>
            <a:off x="1847598" y="315473"/>
            <a:ext cx="9144000" cy="93389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rgbClr val="006D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grpSp>
        <p:nvGrpSpPr>
          <p:cNvPr id="25" name="Groupe 24"/>
          <p:cNvGrpSpPr/>
          <p:nvPr userDrawn="1"/>
        </p:nvGrpSpPr>
        <p:grpSpPr>
          <a:xfrm>
            <a:off x="-3175" y="0"/>
            <a:ext cx="1560545" cy="6858000"/>
            <a:chOff x="-3175" y="0"/>
            <a:chExt cx="1560545" cy="6858000"/>
          </a:xfrm>
        </p:grpSpPr>
        <p:sp>
          <p:nvSpPr>
            <p:cNvPr id="26" name="Pentagone 25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7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9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30" name="Espace réservé du numéro de diapositive 5"/>
            <p:cNvSpPr txBox="1">
              <a:spLocks/>
            </p:cNvSpPr>
            <p:nvPr userDrawn="1"/>
          </p:nvSpPr>
          <p:spPr bwMode="auto">
            <a:xfrm rot="16200000" flipH="1">
              <a:off x="-155575" y="6338887"/>
              <a:ext cx="673100" cy="365126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60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3A46BC2-9972-4375-8D09-8ABA6C19553B}" type="slidenum">
                <a:rPr lang="fr-FR" sz="1400" smtClean="0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‹N°›</a:t>
              </a:fld>
              <a:endParaRPr lang="fr-FR" sz="1400" dirty="0"/>
            </a:p>
          </p:txBody>
        </p:sp>
        <p:cxnSp>
          <p:nvCxnSpPr>
            <p:cNvPr id="31" name="Connecteur droit 30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62755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73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999" y="10313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29399" y="15615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85999" y="26315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Titre 1"/>
          <p:cNvSpPr txBox="1">
            <a:spLocks/>
          </p:cNvSpPr>
          <p:nvPr userDrawn="1"/>
        </p:nvSpPr>
        <p:spPr>
          <a:xfrm>
            <a:off x="1856563" y="315473"/>
            <a:ext cx="9144000" cy="93389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rgbClr val="006D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25" name="Groupe 24"/>
          <p:cNvGrpSpPr/>
          <p:nvPr userDrawn="1"/>
        </p:nvGrpSpPr>
        <p:grpSpPr>
          <a:xfrm>
            <a:off x="-3175" y="0"/>
            <a:ext cx="1560545" cy="6858000"/>
            <a:chOff x="-3175" y="0"/>
            <a:chExt cx="1560545" cy="6858000"/>
          </a:xfrm>
        </p:grpSpPr>
        <p:sp>
          <p:nvSpPr>
            <p:cNvPr id="26" name="Pentagone 25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7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9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30" name="Espace réservé du numéro de diapositive 5"/>
            <p:cNvSpPr txBox="1">
              <a:spLocks/>
            </p:cNvSpPr>
            <p:nvPr userDrawn="1"/>
          </p:nvSpPr>
          <p:spPr bwMode="auto">
            <a:xfrm rot="16200000" flipH="1">
              <a:off x="-155575" y="6338887"/>
              <a:ext cx="673100" cy="365126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60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3A46BC2-9972-4375-8D09-8ABA6C19553B}" type="slidenum">
                <a:rPr lang="fr-FR" sz="1400" smtClean="0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‹N°›</a:t>
              </a:fld>
              <a:endParaRPr lang="fr-FR" sz="1400" dirty="0"/>
            </a:p>
          </p:txBody>
        </p:sp>
        <p:cxnSp>
          <p:nvCxnSpPr>
            <p:cNvPr id="31" name="Connecteur droit 30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71720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69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16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81.169.180.24:8081/ODKAggregate/Aggregate.html#submissions/filter///" TargetMode="Externa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info@at2er.t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76329" y="2816257"/>
            <a:ext cx="9008210" cy="1225485"/>
          </a:xfrm>
          <a:solidFill>
            <a:srgbClr val="006600"/>
          </a:solidFill>
        </p:spPr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chemeClr val="bg1"/>
                </a:solidFill>
              </a:rPr>
              <a:t>Présentation du logiciel ODK</a:t>
            </a:r>
          </a:p>
        </p:txBody>
      </p:sp>
    </p:spTree>
    <p:extLst>
      <p:ext uri="{BB962C8B-B14F-4D97-AF65-F5344CB8AC3E}">
        <p14:creationId xmlns:p14="http://schemas.microsoft.com/office/powerpoint/2010/main" val="198525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56F1C-2916-41A4-BBB5-BAD45A833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510" y="207388"/>
            <a:ext cx="8815547" cy="651521"/>
          </a:xfrm>
        </p:spPr>
        <p:txBody>
          <a:bodyPr/>
          <a:lstStyle/>
          <a:p>
            <a:r>
              <a:rPr lang="fr-FR" sz="4000" dirty="0"/>
              <a:t>Open Data Kit (ODK)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DA07F6-FDFB-4391-8C36-2B5A60A8F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8" y="1115749"/>
            <a:ext cx="11781182" cy="5742251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ODK est une application Android ‘open source’ utilisée pour 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préparation d'enquêtes (questionnaires); la collecte mobile de données; le stockage, la gestion et l'analyse des données.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ODK est plus moderne, facile et sécurisé par rapport à la méthode traditionnelle de collecte de données, qui est l'utilisation de papiers.</a:t>
            </a:r>
          </a:p>
          <a:p>
            <a:pPr marL="0" indent="0" algn="just">
              <a:buNone/>
            </a:pPr>
            <a:endParaRPr lang="fr-FR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ODK, nous pouvons collecter des données socio-économiques et techniques entre autres.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ODK a 03 composants principaux ;</a:t>
            </a:r>
          </a:p>
          <a:p>
            <a:endParaRPr lang="fr-FR" dirty="0"/>
          </a:p>
          <a:p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BF0CDB9-A8E5-436D-AF3F-E7531C281AB8}"/>
              </a:ext>
            </a:extLst>
          </p:cNvPr>
          <p:cNvCxnSpPr/>
          <p:nvPr/>
        </p:nvCxnSpPr>
        <p:spPr>
          <a:xfrm>
            <a:off x="1542662" y="888471"/>
            <a:ext cx="10649338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1DA19661-4030-4AC5-B649-F0393D773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29" y="4499766"/>
            <a:ext cx="4373220" cy="235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1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0358B3-E185-47BA-BC81-9BFA8DFC2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776" y="268048"/>
            <a:ext cx="9171411" cy="620421"/>
          </a:xfrm>
        </p:spPr>
        <p:txBody>
          <a:bodyPr/>
          <a:lstStyle/>
          <a:p>
            <a:r>
              <a:rPr lang="fr-FR" sz="4000" dirty="0"/>
              <a:t>ODK Build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84436-8430-417D-95C5-0A455F0B3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8" y="1086680"/>
            <a:ext cx="11781182" cy="58771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ODK Build permet de créer des formulaires d’enquêtes.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980523B-1E77-4B3A-BC78-F661567E648D}"/>
              </a:ext>
            </a:extLst>
          </p:cNvPr>
          <p:cNvCxnSpPr/>
          <p:nvPr/>
        </p:nvCxnSpPr>
        <p:spPr>
          <a:xfrm>
            <a:off x="1542662" y="888471"/>
            <a:ext cx="10649338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84AAB647-F5D0-4B7B-A5B3-5494A1276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5" y="2060136"/>
            <a:ext cx="3404726" cy="38961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76DAAC4-F782-43D0-8F5A-5256C766C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77" y="2060136"/>
            <a:ext cx="3763618" cy="38961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D7B65BC-CD9D-46CA-B651-196B47184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879" y="2060136"/>
            <a:ext cx="3219899" cy="389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2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0D1A09-5236-49A4-8FFD-37DD31CD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446" y="142766"/>
            <a:ext cx="9077143" cy="672242"/>
          </a:xfrm>
        </p:spPr>
        <p:txBody>
          <a:bodyPr/>
          <a:lstStyle/>
          <a:p>
            <a:r>
              <a:rPr lang="fr-FR" sz="4000" dirty="0"/>
              <a:t>ODK Collect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49CD1C-5DBF-416D-9C57-A004179BA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8" y="1033672"/>
            <a:ext cx="11781182" cy="58243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ODK Collect permet de collecter des données et les stocker en ligne ou hors ligne, et les rendre disponible pour un traitement ultérieur.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ODK Collect doit être installé sur l'appareil de la collecte; (p.ex. un téléphone portable, une tablette).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94ABEA5-DFCE-4A7A-8F0B-58917863CDC4}"/>
              </a:ext>
            </a:extLst>
          </p:cNvPr>
          <p:cNvCxnSpPr/>
          <p:nvPr/>
        </p:nvCxnSpPr>
        <p:spPr>
          <a:xfrm>
            <a:off x="1542662" y="877651"/>
            <a:ext cx="10649338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40D46D43-89B3-44BD-8D83-8C8072F1E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38" y="2584174"/>
            <a:ext cx="3445565" cy="40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9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0D1A09-5236-49A4-8FFD-37DD31CD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837" y="134560"/>
            <a:ext cx="9077143" cy="729838"/>
          </a:xfrm>
        </p:spPr>
        <p:txBody>
          <a:bodyPr/>
          <a:lstStyle/>
          <a:p>
            <a:r>
              <a:rPr lang="fr-FR" sz="4000" dirty="0"/>
              <a:t>ODK Aggregate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49CD1C-5DBF-416D-9C57-A004179BA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8" y="1046926"/>
            <a:ext cx="11781182" cy="58110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ODK Aggregate fournit un serveur et un référentiel de données prêts à déployer, et permet de;</a:t>
            </a:r>
          </a:p>
          <a:p>
            <a:pPr algn="just"/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Fournir des formulaires vierges à ODK Collect.</a:t>
            </a:r>
          </a:p>
          <a:p>
            <a:pPr algn="just"/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Accepter les formulaires finalisés(soumissions) de ODK Collect et gérer les données collectés.</a:t>
            </a:r>
          </a:p>
          <a:p>
            <a:pPr algn="just"/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Visualiser les données recueillies à l’aide de cartes et de graphiques simples.</a:t>
            </a:r>
          </a:p>
          <a:p>
            <a:pPr algn="just"/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Exporter des données(sous forme de fichiers CSV pour les feuilles de calcul ou de fichiers KML pour Google 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Publier des données dans des système externes(p.ex.  google spread Sheets ou google fusion tables).</a:t>
            </a:r>
          </a:p>
          <a:p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94ABEA5-DFCE-4A7A-8F0B-58917863CDC4}"/>
              </a:ext>
            </a:extLst>
          </p:cNvPr>
          <p:cNvCxnSpPr/>
          <p:nvPr/>
        </p:nvCxnSpPr>
        <p:spPr>
          <a:xfrm>
            <a:off x="1542662" y="877650"/>
            <a:ext cx="10649338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172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0D1A09-5236-49A4-8FFD-37DD31CD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215" y="177147"/>
            <a:ext cx="9077143" cy="729838"/>
          </a:xfrm>
        </p:spPr>
        <p:txBody>
          <a:bodyPr/>
          <a:lstStyle/>
          <a:p>
            <a:r>
              <a:rPr lang="fr-FR" sz="4000" dirty="0"/>
              <a:t>ODK Aggregate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6E82789-BDF0-4FA7-B516-494B8D2C2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11" y="1019604"/>
            <a:ext cx="6798035" cy="3628880"/>
          </a:xfr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94ABEA5-DFCE-4A7A-8F0B-58917863CDC4}"/>
              </a:ext>
            </a:extLst>
          </p:cNvPr>
          <p:cNvCxnSpPr/>
          <p:nvPr/>
        </p:nvCxnSpPr>
        <p:spPr>
          <a:xfrm>
            <a:off x="1542662" y="883488"/>
            <a:ext cx="10649338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EED1370D-6D64-43BF-A910-83F9468C9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16" y="1019604"/>
            <a:ext cx="4759447" cy="362888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2A4884D-54FA-4F62-A106-820E181FC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18" y="4648484"/>
            <a:ext cx="5494945" cy="220951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39BBD83-EBEF-4AA1-A5DE-BC05A69BC8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0" b="26570"/>
          <a:stretch/>
        </p:blipFill>
        <p:spPr>
          <a:xfrm>
            <a:off x="400941" y="4505739"/>
            <a:ext cx="6105877" cy="235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7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0D1A09-5236-49A4-8FFD-37DD31CD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215" y="177147"/>
            <a:ext cx="9077143" cy="729838"/>
          </a:xfrm>
        </p:spPr>
        <p:txBody>
          <a:bodyPr/>
          <a:lstStyle/>
          <a:p>
            <a:r>
              <a:rPr lang="fr-FR" sz="4000" dirty="0"/>
              <a:t>ODK 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94ABEA5-DFCE-4A7A-8F0B-58917863CDC4}"/>
              </a:ext>
            </a:extLst>
          </p:cNvPr>
          <p:cNvCxnSpPr/>
          <p:nvPr/>
        </p:nvCxnSpPr>
        <p:spPr>
          <a:xfrm>
            <a:off x="1542662" y="883488"/>
            <a:ext cx="10649338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12C0193F-FE55-4F75-9C0A-F734F10768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12" y="942181"/>
            <a:ext cx="6303253" cy="345753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CB243D8-6637-40CE-BA62-5A69595919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21" y="1018140"/>
            <a:ext cx="5486792" cy="388515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F8D23CB-F14C-4191-BBD6-9F7E88D604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46" y="3923109"/>
            <a:ext cx="6303254" cy="29348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A06E804-083C-4392-A9C0-5F92B9B0CD43}"/>
              </a:ext>
            </a:extLst>
          </p:cNvPr>
          <p:cNvSpPr/>
          <p:nvPr/>
        </p:nvSpPr>
        <p:spPr>
          <a:xfrm>
            <a:off x="383920" y="5390554"/>
            <a:ext cx="5486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5"/>
              </a:rPr>
              <a:t>http://81.169.180.24:8081/ODKAggregate/Aggregate.html#submissions/filter///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2462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12064" y="1143000"/>
            <a:ext cx="10908791" cy="987552"/>
          </a:xfrm>
        </p:spPr>
        <p:txBody>
          <a:bodyPr/>
          <a:lstStyle/>
          <a:p>
            <a:r>
              <a:rPr lang="fr-FR" sz="4800" dirty="0"/>
              <a:t>MERCI POUR VOTRE ATTENTION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568695" y="2577139"/>
            <a:ext cx="6233663" cy="2615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fr-FR" sz="4000" b="1" kern="1400" dirty="0">
                <a:latin typeface="Arial" panose="020B0604020202020204" pitchFamily="34" charset="0"/>
              </a:rPr>
              <a:t>Contact</a:t>
            </a:r>
            <a:endParaRPr lang="fr-FR" kern="1400" dirty="0">
              <a:latin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kern="1400" dirty="0">
                <a:latin typeface="Arial Rounded MT Bold" panose="020F0704030504030204" pitchFamily="34" charset="0"/>
              </a:rPr>
              <a:t>14 BP 128 Lomé, Togo</a:t>
            </a:r>
            <a:endParaRPr lang="fr-FR" kern="1400" dirty="0">
              <a:latin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kern="1400" dirty="0">
                <a:latin typeface="Calibri" panose="020F0502020204030204" pitchFamily="34" charset="0"/>
              </a:rPr>
              <a:t> </a:t>
            </a:r>
            <a:r>
              <a:rPr lang="fr-FR" kern="1400" dirty="0">
                <a:latin typeface="Arial Rounded MT Bold" panose="020F0704030504030204" pitchFamily="34" charset="0"/>
              </a:rPr>
              <a:t>Tél : (00 228) 22 21 21 44 </a:t>
            </a:r>
            <a:endParaRPr lang="fr-FR" kern="1400" dirty="0">
              <a:latin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kern="1400" dirty="0">
                <a:latin typeface="Arial Rounded MT Bold" panose="020F0704030504030204" pitchFamily="34" charset="0"/>
              </a:rPr>
              <a:t>          (00 228) 22 21 21 66</a:t>
            </a:r>
            <a:endParaRPr lang="fr-FR" kern="1400" dirty="0">
              <a:latin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sz="800" kern="1400" dirty="0">
                <a:latin typeface="Arial Rounded MT Bold" panose="020F0704030504030204" pitchFamily="34" charset="0"/>
              </a:rPr>
              <a:t> </a:t>
            </a:r>
            <a:endParaRPr lang="fr-FR" kern="1400" dirty="0">
              <a:latin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kern="1400" dirty="0">
                <a:latin typeface="Calibri" panose="020F0502020204030204" pitchFamily="34" charset="0"/>
              </a:rPr>
              <a:t> </a:t>
            </a:r>
            <a:r>
              <a:rPr lang="fr-FR" u="sng" kern="1400" dirty="0">
                <a:latin typeface="Arial Rounded MT Bold" panose="020F0704030504030204" pitchFamily="34" charset="0"/>
                <a:hlinkClick r:id="rId2"/>
              </a:rPr>
              <a:t>info@at2er.tg</a:t>
            </a:r>
            <a:r>
              <a:rPr lang="fr-FR" kern="1400" dirty="0">
                <a:latin typeface="Arial Rounded MT Bold" panose="020F0704030504030204" pitchFamily="34" charset="0"/>
              </a:rPr>
              <a:t> | secretariat@at2er.tg</a:t>
            </a:r>
            <a:endParaRPr lang="fr-FR" kern="1400" dirty="0">
              <a:latin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kern="1400" dirty="0">
                <a:latin typeface="Arial Rounded MT Bold" panose="020F0704030504030204" pitchFamily="34" charset="0"/>
              </a:rPr>
              <a:t>www.at2er.tg</a:t>
            </a:r>
            <a:r>
              <a:rPr lang="fr-FR" kern="1400" dirty="0"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38" y="2419800"/>
            <a:ext cx="4566558" cy="302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897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2ER" id="{4384FFFD-2372-4E8F-AE2C-9D97C38B1E5E}" vid="{526EA932-8C9F-4C69-84C9-38088F6CD42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315</Words>
  <Application>Microsoft Office PowerPoint</Application>
  <PresentationFormat>Grand écran</PresentationFormat>
  <Paragraphs>37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Century Gothic</vt:lpstr>
      <vt:lpstr>Wingdings 3</vt:lpstr>
      <vt:lpstr>Thème Office</vt:lpstr>
      <vt:lpstr>Présentation du logiciel ODK</vt:lpstr>
      <vt:lpstr>Open Data Kit (ODK)</vt:lpstr>
      <vt:lpstr>ODK Build</vt:lpstr>
      <vt:lpstr>ODK Collect</vt:lpstr>
      <vt:lpstr>ODK Aggregate</vt:lpstr>
      <vt:lpstr>ODK Aggregate</vt:lpstr>
      <vt:lpstr>ODK </vt:lpstr>
      <vt:lpstr>MERCI POUR VOTRE ATTENTION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L’AGENCE TOGOLAISE D’ELECTRIFICATION RURALE ET DES ENERGIES RENOUVELABLES (AT2ER)</dc:title>
  <dc:creator>Laetitia KLOUTSE</dc:creator>
  <cp:lastModifiedBy>Todine SAL</cp:lastModifiedBy>
  <cp:revision>391</cp:revision>
  <dcterms:created xsi:type="dcterms:W3CDTF">2019-03-21T19:43:02Z</dcterms:created>
  <dcterms:modified xsi:type="dcterms:W3CDTF">2020-07-16T12:26:51Z</dcterms:modified>
</cp:coreProperties>
</file>