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753" r:id="rId3"/>
    <p:sldId id="1754" r:id="rId4"/>
    <p:sldId id="1762" r:id="rId5"/>
    <p:sldId id="1763" r:id="rId6"/>
    <p:sldId id="1764" r:id="rId7"/>
    <p:sldId id="1765" r:id="rId8"/>
    <p:sldId id="1769" r:id="rId9"/>
    <p:sldId id="1768" r:id="rId10"/>
    <p:sldId id="17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titia KLOUTSE" initials="LK" lastIdx="1" clrIdx="0">
    <p:extLst>
      <p:ext uri="{19B8F6BF-5375-455C-9EA6-DF929625EA0E}">
        <p15:presenceInfo xmlns:p15="http://schemas.microsoft.com/office/powerpoint/2012/main" userId="Laetitia KLOUT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9F3D9"/>
    <a:srgbClr val="008000"/>
    <a:srgbClr val="7FBE5D"/>
    <a:srgbClr val="FDB913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D2C8-2DD6-4996-87E2-E37AD8A75ECE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96A-28CC-442A-ADF1-06494D041E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5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4A34-9BA4-41D7-B7E3-5B24647E493E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8551-B341-40E0-A926-4E6172124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5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C:\Users\Laetitia KLOUTSE\Desktop\DJI_00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1135320"/>
            <a:ext cx="2286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C:\Users\Laetitia KLOUTSE\Desktop\DJI_00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" y="3810258"/>
            <a:ext cx="2286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C:\Users\Laetitia KLOUTSE\Desktop\DJI_006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3525" r="5421" b="10458"/>
          <a:stretch>
            <a:fillRect/>
          </a:stretch>
        </p:blipFill>
        <p:spPr bwMode="auto">
          <a:xfrm>
            <a:off x="94782" y="2483108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" y="5137408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6"/>
          <p:cNvSpPr txBox="1">
            <a:spLocks noChangeArrowheads="1"/>
          </p:cNvSpPr>
          <p:nvPr userDrawn="1"/>
        </p:nvSpPr>
        <p:spPr bwMode="auto">
          <a:xfrm>
            <a:off x="2631282" y="294635"/>
            <a:ext cx="779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AGENCE TOGOLAISE D’ELECTRIFICATION RURALE </a:t>
            </a:r>
          </a:p>
          <a:p>
            <a:pPr algn="ctr" eaLnBrk="1" hangingPunct="1"/>
            <a:r>
              <a:rPr lang="fr-FR" altLang="fr-FR" sz="2400" dirty="0">
                <a:latin typeface="Century Gothic" panose="020B0502020202020204" pitchFamily="34" charset="0"/>
                <a:cs typeface="Levenim MT" panose="02010502060101010101" pitchFamily="2" charset="-79"/>
              </a:rPr>
              <a:t>ET DES ENERGIES RENOUVELABLES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2699245" y="17826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2699245" y="44375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C1E5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556375"/>
            <a:ext cx="12192000" cy="314325"/>
          </a:xfrm>
          <a:prstGeom prst="rect">
            <a:avLst/>
          </a:prstGeom>
          <a:solidFill>
            <a:srgbClr val="000039"/>
          </a:solidFill>
        </p:spPr>
        <p:txBody>
          <a:bodyPr/>
          <a:lstStyle>
            <a:lvl1pPr indent="457200" eaLnBrk="1" fontAlgn="auto" hangingPunct="1">
              <a:spcBef>
                <a:spcPts val="0"/>
              </a:spcBef>
              <a:spcAft>
                <a:spcPts val="0"/>
              </a:spcAft>
              <a:defRPr lang="fr-FR" sz="12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sz="10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8" name="Picture 49161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0685930" y="8886"/>
            <a:ext cx="1255058" cy="14075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2" y="88165"/>
            <a:ext cx="1469400" cy="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74129" y="91607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3706" y="924299"/>
            <a:ext cx="7734300" cy="5811838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1803961" y="161485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17" name="Pentagone 16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0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2" name="Connecteur droit 21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>
          <a:xfrm>
            <a:off x="2352144" y="1915280"/>
            <a:ext cx="8815547" cy="3622769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2222500" y="52388"/>
            <a:ext cx="8815388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25" y="1773861"/>
            <a:ext cx="10636045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 3" panose="05040102010807070707" pitchFamily="18" charset="2"/>
              <a:buChar char="´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8" name="Pentagone 27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2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3" name="Connecteur droit 32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5" name="Pentagone 24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8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9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0" name="Connecteur droit 29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965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93389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006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3" name="Pentagone 22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6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27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28" name="Connecteur droit 27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8068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00" y="130197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9400" y="183219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5"/>
              </a:buClr>
              <a:buFont typeface="Wingdings 3" panose="05040102010807070707" pitchFamily="18" charset="2"/>
              <a:buChar char="´"/>
              <a:defRPr lang="fr-FR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6000" y="290217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47598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62755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99" y="10313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29399" y="15615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5999" y="26315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Titre 1"/>
          <p:cNvSpPr txBox="1">
            <a:spLocks/>
          </p:cNvSpPr>
          <p:nvPr userDrawn="1"/>
        </p:nvSpPr>
        <p:spPr>
          <a:xfrm>
            <a:off x="1856563" y="315473"/>
            <a:ext cx="9144000" cy="93389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006D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-3175" y="0"/>
            <a:ext cx="1560545" cy="6858000"/>
            <a:chOff x="-3175" y="0"/>
            <a:chExt cx="1560545" cy="6858000"/>
          </a:xfrm>
        </p:grpSpPr>
        <p:sp>
          <p:nvSpPr>
            <p:cNvPr id="26" name="Pentagone 25"/>
            <p:cNvSpPr/>
            <p:nvPr userDrawn="1"/>
          </p:nvSpPr>
          <p:spPr bwMode="auto">
            <a:xfrm>
              <a:off x="382246" y="735158"/>
              <a:ext cx="1175124" cy="285563"/>
            </a:xfrm>
            <a:prstGeom prst="homePlate">
              <a:avLst/>
            </a:prstGeom>
            <a:solidFill>
              <a:srgbClr val="00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itre 1"/>
            <p:cNvSpPr txBox="1">
              <a:spLocks/>
            </p:cNvSpPr>
            <p:nvPr userDrawn="1"/>
          </p:nvSpPr>
          <p:spPr bwMode="auto">
            <a:xfrm>
              <a:off x="284195" y="767161"/>
              <a:ext cx="1273175" cy="2535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FFFFFF"/>
                  </a:solidFill>
                  <a:latin typeface="Century Gothic" panose="020B0502020202020204"/>
                  <a:cs typeface="Arial" panose="020B0604020202020204" pitchFamily="34" charset="0"/>
                </a:rPr>
                <a:t>www.at2er.tg</a:t>
              </a:r>
              <a:endParaRPr lang="fr-FR" dirty="0">
                <a:solidFill>
                  <a:srgbClr val="FFFFFF"/>
                </a:solidFill>
                <a:latin typeface="Century Gothic" panose="020B0502020202020204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-3175" y="0"/>
              <a:ext cx="393700" cy="6858000"/>
            </a:xfrm>
            <a:prstGeom prst="rect">
              <a:avLst/>
            </a:prstGeom>
            <a:solidFill>
              <a:srgbClr val="00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Espace réservé du pied de page 4"/>
            <p:cNvSpPr txBox="1">
              <a:spLocks/>
            </p:cNvSpPr>
            <p:nvPr userDrawn="1"/>
          </p:nvSpPr>
          <p:spPr bwMode="auto">
            <a:xfrm rot="16200000">
              <a:off x="-2890838" y="2949576"/>
              <a:ext cx="6119813" cy="220662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000" b="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Agence Togolaise d’Electrification Rurale et des Energies Renouvelables</a:t>
              </a:r>
              <a:r>
                <a:rPr lang="fr-FR">
                  <a:cs typeface="Times New Roman" panose="02020603050405020304" pitchFamily="18" charset="0"/>
                </a:rPr>
                <a:t> 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Espace réservé du numéro de diapositive 5"/>
            <p:cNvSpPr txBox="1">
              <a:spLocks/>
            </p:cNvSpPr>
            <p:nvPr userDrawn="1"/>
          </p:nvSpPr>
          <p:spPr bwMode="auto">
            <a:xfrm rot="16200000" flipH="1">
              <a:off x="-155575" y="6338887"/>
              <a:ext cx="673100" cy="365126"/>
            </a:xfrm>
            <a:prstGeom prst="rect">
              <a:avLst/>
            </a:prstGeom>
          </p:spPr>
          <p:txBody>
            <a:bodyPr/>
            <a:lstStyle>
              <a:defPPr>
                <a:defRPr lang="fr-FR"/>
              </a:defPPr>
              <a:lvl1pPr marL="0" algn="l" defTabSz="914400" rtl="0" eaLnBrk="1" latinLnBrk="0" hangingPunct="1">
                <a:defRPr sz="1600" kern="12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33A46BC2-9972-4375-8D09-8ABA6C19553B}" type="slidenum">
                <a:rPr lang="fr-FR" sz="1400" smtClean="0"/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‹N°›</a:t>
              </a:fld>
              <a:endParaRPr lang="fr-FR" sz="1400" dirty="0"/>
            </a:p>
          </p:txBody>
        </p:sp>
        <p:cxnSp>
          <p:nvCxnSpPr>
            <p:cNvPr id="31" name="Connecteur droit 30"/>
            <p:cNvCxnSpPr/>
            <p:nvPr userDrawn="1"/>
          </p:nvCxnSpPr>
          <p:spPr bwMode="auto">
            <a:xfrm>
              <a:off x="-3175" y="6119813"/>
              <a:ext cx="39370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5" y="71720"/>
            <a:ext cx="965384" cy="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1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info@at2er.t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t2er-portai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49824" y="2441542"/>
            <a:ext cx="9008210" cy="1225485"/>
          </a:xfrm>
          <a:solidFill>
            <a:srgbClr val="006600"/>
          </a:solidFill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chemeClr val="bg1"/>
                </a:solidFill>
              </a:rPr>
              <a:t>Présentation du portail </a:t>
            </a:r>
            <a:r>
              <a:rPr lang="fr-FR" sz="3600" b="1" dirty="0" err="1">
                <a:solidFill>
                  <a:schemeClr val="bg1"/>
                </a:solidFill>
              </a:rPr>
              <a:t>BdDER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30272" y="5925548"/>
            <a:ext cx="844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Juillet 2020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83B793-442E-43BE-BBF0-817621D45CB2}"/>
              </a:ext>
            </a:extLst>
          </p:cNvPr>
          <p:cNvSpPr txBox="1"/>
          <p:nvPr/>
        </p:nvSpPr>
        <p:spPr>
          <a:xfrm>
            <a:off x="2839931" y="4346906"/>
            <a:ext cx="844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  <a:cs typeface="Arial" panose="020B0604020202020204" pitchFamily="34" charset="0"/>
              </a:rPr>
              <a:t>Présentée par : Salifou </a:t>
            </a:r>
            <a:r>
              <a:rPr lang="fr-FR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Todine</a:t>
            </a:r>
            <a:r>
              <a:rPr lang="fr-FR" b="1" dirty="0">
                <a:latin typeface="Century Gothic" panose="020B0502020202020204" pitchFamily="34" charset="0"/>
                <a:cs typeface="Arial" panose="020B0604020202020204" pitchFamily="34" charset="0"/>
              </a:rPr>
              <a:t> et AYIVOR Laetitia</a:t>
            </a: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5F6D23-F70B-4B01-94E6-5DD21413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2387" y="1451454"/>
            <a:ext cx="8815547" cy="4007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tx1"/>
                </a:solidFill>
              </a:rPr>
              <a:t>Geoserver</a:t>
            </a:r>
            <a:r>
              <a:rPr lang="fr-FR" dirty="0">
                <a:solidFill>
                  <a:schemeClr val="tx1"/>
                </a:solidFill>
              </a:rPr>
              <a:t>: pour l’intégration des couches à visualiser dans l’onglet cartes du portail.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2290EF-9ABD-4B8B-B279-730EE2654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530086"/>
            <a:ext cx="9144000" cy="771883"/>
          </a:xfrm>
        </p:spPr>
        <p:txBody>
          <a:bodyPr/>
          <a:lstStyle/>
          <a:p>
            <a:r>
              <a:rPr lang="fr-FR" sz="4000" dirty="0"/>
              <a:t>Interface du portail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CCB5EC-2035-4AA7-A0EC-F5F74A24C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6" y="1852160"/>
            <a:ext cx="10243930" cy="46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12064" y="1143000"/>
            <a:ext cx="10908791" cy="987552"/>
          </a:xfrm>
        </p:spPr>
        <p:txBody>
          <a:bodyPr/>
          <a:lstStyle/>
          <a:p>
            <a:r>
              <a:rPr lang="fr-FR" sz="4800" dirty="0"/>
              <a:t>MERCI POUR VOTRE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8695" y="2577139"/>
            <a:ext cx="6233663" cy="261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fr-FR" sz="4000" b="1" kern="1400" dirty="0">
                <a:latin typeface="Arial" panose="020B0604020202020204" pitchFamily="34" charset="0"/>
              </a:rPr>
              <a:t>Contact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14 BP 128 Lomé, Togo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kern="1400" dirty="0">
                <a:latin typeface="Arial Rounded MT Bold" panose="020F0704030504030204" pitchFamily="34" charset="0"/>
              </a:rPr>
              <a:t>Tél : (00 228) 22 21 21 44 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          (00 228) 22 21 21 66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sz="800" kern="1400" dirty="0">
                <a:latin typeface="Arial Rounded MT Bold" panose="020F0704030504030204" pitchFamily="34" charset="0"/>
              </a:rPr>
              <a:t> 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Calibri" panose="020F0502020204030204" pitchFamily="34" charset="0"/>
              </a:rPr>
              <a:t> </a:t>
            </a:r>
            <a:r>
              <a:rPr lang="fr-FR" u="sng" kern="1400" dirty="0">
                <a:latin typeface="Arial Rounded MT Bold" panose="020F0704030504030204" pitchFamily="34" charset="0"/>
                <a:hlinkClick r:id="rId2"/>
              </a:rPr>
              <a:t>info@at2er.tg</a:t>
            </a:r>
            <a:r>
              <a:rPr lang="fr-FR" kern="1400" dirty="0">
                <a:latin typeface="Arial Rounded MT Bold" panose="020F0704030504030204" pitchFamily="34" charset="0"/>
              </a:rPr>
              <a:t> | secretariat@at2er.tg</a:t>
            </a:r>
            <a:endParaRPr lang="fr-FR" kern="1400" dirty="0">
              <a:latin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fr-FR" kern="1400" dirty="0">
                <a:latin typeface="Arial Rounded MT Bold" panose="020F0704030504030204" pitchFamily="34" charset="0"/>
              </a:rPr>
              <a:t>www.at2er.tg</a:t>
            </a:r>
            <a:r>
              <a:rPr lang="fr-FR" kern="14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8" y="2419800"/>
            <a:ext cx="4566558" cy="30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56F1C-2916-41A4-BBB5-BAD45A83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10" y="207388"/>
            <a:ext cx="8815547" cy="651521"/>
          </a:xfrm>
        </p:spPr>
        <p:txBody>
          <a:bodyPr/>
          <a:lstStyle/>
          <a:p>
            <a:r>
              <a:rPr lang="fr-FR" sz="4000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A07F6-FDFB-4391-8C36-2B5A60A8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1115749"/>
            <a:ext cx="9691229" cy="541087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La base de données </a:t>
            </a:r>
            <a:r>
              <a:rPr lang="fr-FR" sz="2000" dirty="0" err="1">
                <a:solidFill>
                  <a:schemeClr val="tx1"/>
                </a:solidFill>
              </a:rPr>
              <a:t>BdDER</a:t>
            </a:r>
            <a:r>
              <a:rPr lang="fr-FR" sz="2000" dirty="0">
                <a:solidFill>
                  <a:schemeClr val="tx1"/>
                </a:solidFill>
              </a:rPr>
              <a:t> vise à </a:t>
            </a:r>
            <a:r>
              <a:rPr lang="fr-FR" sz="2000" i="1" dirty="0">
                <a:solidFill>
                  <a:schemeClr val="tx1"/>
                </a:solidFill>
              </a:rPr>
              <a:t>informer</a:t>
            </a:r>
            <a:r>
              <a:rPr lang="fr-FR" sz="2000" dirty="0">
                <a:solidFill>
                  <a:schemeClr val="tx1"/>
                </a:solidFill>
              </a:rPr>
              <a:t> les acteurs et toutes les parties prenantes de l’état actuel et du développement des projets et activités menées dans le secteur des énergies. Elle vise également à fournir les données et informations </a:t>
            </a:r>
            <a:r>
              <a:rPr lang="fr-FR" sz="2000" b="1" dirty="0">
                <a:solidFill>
                  <a:schemeClr val="tx1"/>
                </a:solidFill>
              </a:rPr>
              <a:t>clés</a:t>
            </a:r>
            <a:r>
              <a:rPr lang="fr-FR" sz="2000" dirty="0">
                <a:solidFill>
                  <a:schemeClr val="tx1"/>
                </a:solidFill>
              </a:rPr>
              <a:t> liées à l’électrification rurale et des énergies au Togo.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Lien d’accès: </a:t>
            </a:r>
            <a:r>
              <a:rPr lang="fr-FR" sz="2000" dirty="0">
                <a:solidFill>
                  <a:schemeClr val="tx1"/>
                </a:solidFill>
                <a:hlinkClick r:id="rId2"/>
              </a:rPr>
              <a:t>www.at2er-portail.org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0CDB9-A8E5-436D-AF3F-E7531C281AB8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8DFE2C1-0796-4C06-ACA3-E329029D0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2" y="3104654"/>
            <a:ext cx="8132417" cy="34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358B3-E185-47BA-BC81-9BFA8DF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49" y="188536"/>
            <a:ext cx="9171411" cy="510118"/>
          </a:xfrm>
        </p:spPr>
        <p:txBody>
          <a:bodyPr/>
          <a:lstStyle/>
          <a:p>
            <a:r>
              <a:rPr lang="fr-FR" sz="3600" dirty="0"/>
              <a:t>Structuration du portail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84436-8430-417D-95C5-0A455F0B3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144" y="1915280"/>
            <a:ext cx="8815547" cy="129174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sz="2000" dirty="0">
                <a:solidFill>
                  <a:schemeClr val="tx1"/>
                </a:solidFill>
              </a:rPr>
              <a:t>e portail est subdivisé en trois grands onglets dont la  structuration se présente comme suit:</a:t>
            </a:r>
          </a:p>
          <a:p>
            <a:pPr>
              <a:buFont typeface="+mj-lt"/>
              <a:buAutoNum type="romanUcPeriod"/>
            </a:pPr>
            <a:r>
              <a:rPr lang="fr-FR" b="1" dirty="0">
                <a:solidFill>
                  <a:schemeClr val="tx1"/>
                </a:solidFill>
              </a:rPr>
              <a:t>L’onglet National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980523B-1E77-4B3A-BC78-F661567E648D}"/>
              </a:ext>
            </a:extLst>
          </p:cNvPr>
          <p:cNvCxnSpPr/>
          <p:nvPr/>
        </p:nvCxnSpPr>
        <p:spPr>
          <a:xfrm>
            <a:off x="1542662" y="888471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D33A4BF-5310-46BC-99FD-9BD36A5DB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5" y="3227711"/>
            <a:ext cx="10098157" cy="2012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8A8EE9-4F9E-4222-B195-C7E037ED9A8C}"/>
              </a:ext>
            </a:extLst>
          </p:cNvPr>
          <p:cNvSpPr/>
          <p:nvPr/>
        </p:nvSpPr>
        <p:spPr>
          <a:xfrm>
            <a:off x="4810539" y="4704522"/>
            <a:ext cx="4943061" cy="556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34A6452-E88B-4817-9F80-2AFDBC7A4240}"/>
              </a:ext>
            </a:extLst>
          </p:cNvPr>
          <p:cNvCxnSpPr>
            <a:cxnSpLocks/>
          </p:cNvCxnSpPr>
          <p:nvPr/>
        </p:nvCxnSpPr>
        <p:spPr>
          <a:xfrm flipH="1" flipV="1">
            <a:off x="9634331" y="5260636"/>
            <a:ext cx="119269" cy="556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EDB78ED-25B3-4B22-8C72-CF60A9532072}"/>
              </a:ext>
            </a:extLst>
          </p:cNvPr>
          <p:cNvSpPr txBox="1"/>
          <p:nvPr/>
        </p:nvSpPr>
        <p:spPr>
          <a:xfrm>
            <a:off x="9693965" y="5816748"/>
            <a:ext cx="18950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Non visible au grand public</a:t>
            </a:r>
          </a:p>
        </p:txBody>
      </p:sp>
    </p:spTree>
    <p:extLst>
      <p:ext uri="{BB962C8B-B14F-4D97-AF65-F5344CB8AC3E}">
        <p14:creationId xmlns:p14="http://schemas.microsoft.com/office/powerpoint/2010/main" val="162552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D1A09-5236-49A4-8FFD-37DD31CD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50" y="288285"/>
            <a:ext cx="9077143" cy="729838"/>
          </a:xfrm>
        </p:spPr>
        <p:txBody>
          <a:bodyPr/>
          <a:lstStyle/>
          <a:p>
            <a:r>
              <a:rPr lang="fr-FR" sz="4000" dirty="0"/>
              <a:t>Structuration du portail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49CD1C-5DBF-416D-9C57-A004179B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28" y="1424607"/>
            <a:ext cx="3470246" cy="483706"/>
          </a:xfrm>
        </p:spPr>
        <p:txBody>
          <a:bodyPr/>
          <a:lstStyle/>
          <a:p>
            <a:pPr>
              <a:buFont typeface="+mj-lt"/>
              <a:buAutoNum type="romanUcPeriod" startAt="2"/>
            </a:pPr>
            <a:r>
              <a:rPr lang="fr-FR" b="1" dirty="0">
                <a:solidFill>
                  <a:schemeClr val="tx1"/>
                </a:solidFill>
              </a:rPr>
              <a:t>L’onglet Régional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4ABEA5-DFCE-4A7A-8F0B-58917863CDC4}"/>
              </a:ext>
            </a:extLst>
          </p:cNvPr>
          <p:cNvCxnSpPr/>
          <p:nvPr/>
        </p:nvCxnSpPr>
        <p:spPr>
          <a:xfrm>
            <a:off x="1601385" y="1341477"/>
            <a:ext cx="10649338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475CC8B-5D56-4AEC-A4FB-77A136C3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0" y="2235682"/>
            <a:ext cx="5179243" cy="28418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3E6F6B-5EFA-42E5-9989-46874EC341A7}"/>
              </a:ext>
            </a:extLst>
          </p:cNvPr>
          <p:cNvSpPr txBox="1"/>
          <p:nvPr/>
        </p:nvSpPr>
        <p:spPr>
          <a:xfrm>
            <a:off x="1711354" y="4943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2840A59-12B2-4866-BE11-1C8C333B6CE5}"/>
              </a:ext>
            </a:extLst>
          </p:cNvPr>
          <p:cNvSpPr txBox="1">
            <a:spLocks/>
          </p:cNvSpPr>
          <p:nvPr/>
        </p:nvSpPr>
        <p:spPr>
          <a:xfrm>
            <a:off x="6626088" y="1422979"/>
            <a:ext cx="3182650" cy="48370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romanUcPeriod" startAt="3"/>
            </a:pPr>
            <a:r>
              <a:rPr lang="fr-FR" b="1" dirty="0">
                <a:solidFill>
                  <a:schemeClr val="tx1"/>
                </a:solidFill>
              </a:rPr>
              <a:t>L’onglet Village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BD7740E-9028-44F1-B16C-5D81542A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25" y="1868385"/>
            <a:ext cx="6173061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1D0315-650F-4764-B07F-3A80C5E6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884" y="1491259"/>
            <a:ext cx="8815547" cy="50986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Page d’accueille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3BF5BB-6E8E-44EB-BC0E-D355D83F5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Interface du portail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34F5CD-8958-4848-A53A-CF976E91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2190416"/>
            <a:ext cx="10269566" cy="43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5F6D23-F70B-4B01-94E6-5DD21413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641" y="1529338"/>
            <a:ext cx="3134168" cy="170419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Indicateurs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Les indicateurs présentes les différentes avancés dans notre secteur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2290EF-9ABD-4B8B-B279-730EE2654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530086"/>
            <a:ext cx="9144000" cy="771883"/>
          </a:xfrm>
        </p:spPr>
        <p:txBody>
          <a:bodyPr/>
          <a:lstStyle/>
          <a:p>
            <a:r>
              <a:rPr lang="fr-FR" sz="4000" dirty="0"/>
              <a:t>Interface du portail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4D9F26-8394-4BBE-9F79-6DB4CE2E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0" y="1529338"/>
            <a:ext cx="6392449" cy="4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5F6D23-F70B-4B01-94E6-5DD21413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145" y="1371939"/>
            <a:ext cx="1186185" cy="49987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Cartes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2290EF-9ABD-4B8B-B279-730EE2654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530086"/>
            <a:ext cx="9144000" cy="771883"/>
          </a:xfrm>
        </p:spPr>
        <p:txBody>
          <a:bodyPr/>
          <a:lstStyle/>
          <a:p>
            <a:r>
              <a:rPr lang="fr-FR" sz="4000" dirty="0"/>
              <a:t>Interface du portail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940FF4-991A-449D-828C-B4C0EBE64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8" y="1948703"/>
            <a:ext cx="10055144" cy="43792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7BCBEB-A717-4ABE-AE29-DA1446F8AA4E}"/>
              </a:ext>
            </a:extLst>
          </p:cNvPr>
          <p:cNvSpPr/>
          <p:nvPr/>
        </p:nvSpPr>
        <p:spPr>
          <a:xfrm>
            <a:off x="1550503" y="2557670"/>
            <a:ext cx="2107097" cy="3770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C622008-09F4-4F89-9759-EB151D1A33A1}"/>
              </a:ext>
            </a:extLst>
          </p:cNvPr>
          <p:cNvCxnSpPr/>
          <p:nvPr/>
        </p:nvCxnSpPr>
        <p:spPr>
          <a:xfrm flipH="1">
            <a:off x="3649344" y="1696278"/>
            <a:ext cx="980661" cy="861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25B97-4E5F-408C-A456-F534666200D1}"/>
              </a:ext>
            </a:extLst>
          </p:cNvPr>
          <p:cNvSpPr txBox="1"/>
          <p:nvPr/>
        </p:nvSpPr>
        <p:spPr>
          <a:xfrm>
            <a:off x="4630006" y="1511612"/>
            <a:ext cx="234063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Grille de visualisation</a:t>
            </a:r>
          </a:p>
        </p:txBody>
      </p:sp>
    </p:spTree>
    <p:extLst>
      <p:ext uri="{BB962C8B-B14F-4D97-AF65-F5344CB8AC3E}">
        <p14:creationId xmlns:p14="http://schemas.microsoft.com/office/powerpoint/2010/main" val="283351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54B7920-8727-477E-9771-A5E6D800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3517" y="1223817"/>
            <a:ext cx="2597226" cy="2041897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Documents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Il regroupe les différents documents (Etudes, Rapports, Photos…)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F8AEA0-A974-4EAC-B7ED-6E2DB002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368080"/>
            <a:ext cx="9144000" cy="691463"/>
          </a:xfrm>
        </p:spPr>
        <p:txBody>
          <a:bodyPr/>
          <a:lstStyle/>
          <a:p>
            <a:r>
              <a:rPr lang="fr-FR" sz="4000" dirty="0"/>
              <a:t>Interface du portail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69A59B-1954-4CA2-B7C3-A9BBEBA9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2" y="1466533"/>
            <a:ext cx="639216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5F6D23-F70B-4B01-94E6-5DD21413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2144" y="1292426"/>
            <a:ext cx="8815547" cy="127849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Plusieurs logiciels sont associés au portail </a:t>
            </a:r>
            <a:r>
              <a:rPr lang="fr-FR" sz="2000" dirty="0" err="1">
                <a:solidFill>
                  <a:schemeClr val="tx1"/>
                </a:solidFill>
              </a:rPr>
              <a:t>notament</a:t>
            </a:r>
            <a:r>
              <a:rPr lang="fr-FR" sz="2000" dirty="0">
                <a:solidFill>
                  <a:schemeClr val="tx1"/>
                </a:solidFill>
              </a:rPr>
              <a:t> pour le chargement des couches </a:t>
            </a:r>
            <a:r>
              <a:rPr lang="fr-FR" sz="2000" dirty="0" err="1">
                <a:solidFill>
                  <a:schemeClr val="tx1"/>
                </a:solidFill>
              </a:rPr>
              <a:t>shp</a:t>
            </a:r>
            <a:r>
              <a:rPr lang="fr-FR" sz="2000" dirty="0">
                <a:solidFill>
                  <a:schemeClr val="tx1"/>
                </a:solidFill>
              </a:rPr>
              <a:t> files. Nous avons: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chemeClr val="tx1"/>
                </a:solidFill>
              </a:rPr>
              <a:t>WinSCP</a:t>
            </a:r>
            <a:r>
              <a:rPr lang="fr-FR" sz="2000" dirty="0">
                <a:solidFill>
                  <a:schemeClr val="tx1"/>
                </a:solidFill>
              </a:rPr>
              <a:t>: utiliser pour le transfert des fichiers sur le serveur web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2290EF-9ABD-4B8B-B279-730EE2654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69" y="530086"/>
            <a:ext cx="9144000" cy="771883"/>
          </a:xfrm>
        </p:spPr>
        <p:txBody>
          <a:bodyPr/>
          <a:lstStyle/>
          <a:p>
            <a:r>
              <a:rPr lang="fr-FR" sz="4000" dirty="0"/>
              <a:t>Logiciels associés au portail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6C0281-0E2C-42A8-BBEA-54B60022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43" y="2431687"/>
            <a:ext cx="7614612" cy="40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6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2ER" id="{4384FFFD-2372-4E8F-AE2C-9D97C38B1E5E}" vid="{526EA932-8C9F-4C69-84C9-38088F6CD4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Grand écran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Century Gothic</vt:lpstr>
      <vt:lpstr>Wingdings 3</vt:lpstr>
      <vt:lpstr>Thème Office</vt:lpstr>
      <vt:lpstr>Présentation du portail BdDER</vt:lpstr>
      <vt:lpstr>Introduction</vt:lpstr>
      <vt:lpstr>Structuration du portail</vt:lpstr>
      <vt:lpstr>Structuration du portail</vt:lpstr>
      <vt:lpstr>Interface du portail</vt:lpstr>
      <vt:lpstr>Interface du portail</vt:lpstr>
      <vt:lpstr>Interface du portail</vt:lpstr>
      <vt:lpstr>Interface du portail</vt:lpstr>
      <vt:lpstr>Logiciels associés au portail</vt:lpstr>
      <vt:lpstr>Interface du portail</vt:lpstr>
      <vt:lpstr>MERCI POUR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L’AGENCE TOGOLAISE D’ELECTRIFICATION RURALE ET DES ENERGIES RENOUVELABLES (AT2ER)</dc:title>
  <dc:creator>Laetitia KLOUTSE</dc:creator>
  <cp:lastModifiedBy>giz</cp:lastModifiedBy>
  <cp:revision>374</cp:revision>
  <dcterms:created xsi:type="dcterms:W3CDTF">2019-03-21T19:43:02Z</dcterms:created>
  <dcterms:modified xsi:type="dcterms:W3CDTF">2020-07-14T11:02:43Z</dcterms:modified>
</cp:coreProperties>
</file>