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1753" r:id="rId3"/>
    <p:sldId id="1763" r:id="rId4"/>
    <p:sldId id="1754" r:id="rId5"/>
    <p:sldId id="1762" r:id="rId6"/>
    <p:sldId id="1764" r:id="rId7"/>
    <p:sldId id="1765" r:id="rId8"/>
    <p:sldId id="1766" r:id="rId9"/>
    <p:sldId id="1767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etitia KLOUTSE" initials="LK" lastIdx="1" clrIdx="0">
    <p:extLst>
      <p:ext uri="{19B8F6BF-5375-455C-9EA6-DF929625EA0E}">
        <p15:presenceInfo xmlns:p15="http://schemas.microsoft.com/office/powerpoint/2012/main" userId="Laetitia KLOUT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9F3D9"/>
    <a:srgbClr val="008000"/>
    <a:srgbClr val="7FBE5D"/>
    <a:srgbClr val="FDB913"/>
    <a:srgbClr val="00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D2C8-2DD6-4996-87E2-E37AD8A75ECE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A596A-28CC-442A-ADF1-06494D041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658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44A34-9BA4-41D7-B7E3-5B24647E493E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08551-B341-40E0-A926-4E6172124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75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 descr="C:\Users\Laetitia KLOUTSE\Desktop\DJI_003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" y="1135320"/>
            <a:ext cx="2286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" descr="C:\Users\Laetitia KLOUTSE\Desktop\DJI_0036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" y="3810258"/>
            <a:ext cx="2286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3" descr="C:\Users\Laetitia KLOUTSE\Desktop\DJI_0063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13525" r="5421" b="10458"/>
          <a:stretch>
            <a:fillRect/>
          </a:stretch>
        </p:blipFill>
        <p:spPr bwMode="auto">
          <a:xfrm>
            <a:off x="94782" y="2483108"/>
            <a:ext cx="2286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" y="5137408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6"/>
          <p:cNvSpPr txBox="1">
            <a:spLocks noChangeArrowheads="1"/>
          </p:cNvSpPr>
          <p:nvPr userDrawn="1"/>
        </p:nvSpPr>
        <p:spPr bwMode="auto">
          <a:xfrm>
            <a:off x="2631282" y="294635"/>
            <a:ext cx="7796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400" dirty="0">
                <a:latin typeface="Century Gothic" panose="020B0502020202020204" pitchFamily="34" charset="0"/>
                <a:cs typeface="Levenim MT" panose="02010502060101010101" pitchFamily="2" charset="-79"/>
              </a:rPr>
              <a:t>AGENCE TOGOLAISE D’ELECTRIFICATION RURALE </a:t>
            </a:r>
          </a:p>
          <a:p>
            <a:pPr algn="ctr" eaLnBrk="1" hangingPunct="1"/>
            <a:r>
              <a:rPr lang="fr-FR" altLang="fr-FR" sz="2400" dirty="0">
                <a:latin typeface="Century Gothic" panose="020B0502020202020204" pitchFamily="34" charset="0"/>
                <a:cs typeface="Levenim MT" panose="02010502060101010101" pitchFamily="2" charset="-79"/>
              </a:rPr>
              <a:t>ET DES ENERGIES RENOUVELABLES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2699245" y="178267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2699245" y="44375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C1E5E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556375"/>
            <a:ext cx="12192000" cy="314325"/>
          </a:xfrm>
          <a:prstGeom prst="rect">
            <a:avLst/>
          </a:prstGeom>
          <a:solidFill>
            <a:srgbClr val="000039"/>
          </a:solidFill>
        </p:spPr>
        <p:txBody>
          <a:bodyPr/>
          <a:lstStyle>
            <a:lvl1pPr indent="457200" eaLnBrk="1" fontAlgn="auto" hangingPunct="1">
              <a:spcBef>
                <a:spcPts val="0"/>
              </a:spcBef>
              <a:spcAft>
                <a:spcPts val="0"/>
              </a:spcAft>
              <a:defRPr lang="fr-FR" sz="12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sz="10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8" name="Picture 49161"/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10685930" y="8886"/>
            <a:ext cx="1255058" cy="140753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2" y="88165"/>
            <a:ext cx="1469400" cy="9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0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74129" y="916072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83706" y="924299"/>
            <a:ext cx="7734300" cy="5811838"/>
          </a:xfrm>
          <a:prstGeom prst="rect">
            <a:avLst/>
          </a:prstGeom>
        </p:spPr>
        <p:txBody>
          <a:bodyPr vert="eaVert"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Titre 1"/>
          <p:cNvSpPr txBox="1">
            <a:spLocks/>
          </p:cNvSpPr>
          <p:nvPr userDrawn="1"/>
        </p:nvSpPr>
        <p:spPr>
          <a:xfrm>
            <a:off x="1803961" y="161485"/>
            <a:ext cx="9144000" cy="9338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4" name="Groupe 3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17" name="Pentagone 16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8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0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21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22" name="Connecteur droit 21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62755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7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2"/>
          <p:cNvSpPr>
            <a:spLocks noGrp="1"/>
          </p:cNvSpPr>
          <p:nvPr>
            <p:ph type="body" idx="1"/>
          </p:nvPr>
        </p:nvSpPr>
        <p:spPr>
          <a:xfrm>
            <a:off x="2352144" y="1915280"/>
            <a:ext cx="8815547" cy="3622769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0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8965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34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 userDrawn="1"/>
        </p:nvSpPr>
        <p:spPr>
          <a:xfrm>
            <a:off x="2222500" y="52388"/>
            <a:ext cx="8815388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"/>
          </p:nvPr>
        </p:nvSpPr>
        <p:spPr>
          <a:xfrm>
            <a:off x="1000125" y="1773861"/>
            <a:ext cx="10636045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0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7" name="Groupe 26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8" name="Pentagone 27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9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1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2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3" name="Connecteur droit 32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5" name="Pentagone 24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6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29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0" name="Connecteur droit 29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8965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1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3" name="Pentagone 22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4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6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27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28" name="Connecteur droit 27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80685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6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000" y="130197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29400" y="1832195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86000" y="290217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itre 1"/>
          <p:cNvSpPr txBox="1">
            <a:spLocks/>
          </p:cNvSpPr>
          <p:nvPr userDrawn="1"/>
        </p:nvSpPr>
        <p:spPr>
          <a:xfrm>
            <a:off x="1847598" y="315473"/>
            <a:ext cx="9144000" cy="9338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62755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7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999" y="10313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29399" y="15615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85999" y="26315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itre 1"/>
          <p:cNvSpPr txBox="1">
            <a:spLocks/>
          </p:cNvSpPr>
          <p:nvPr userDrawn="1"/>
        </p:nvSpPr>
        <p:spPr>
          <a:xfrm>
            <a:off x="1856563" y="315473"/>
            <a:ext cx="9144000" cy="9338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6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1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info@at2er.t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c.at2er-portail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49824" y="2441542"/>
            <a:ext cx="9008210" cy="1225485"/>
          </a:xfrm>
          <a:solidFill>
            <a:srgbClr val="006600"/>
          </a:solidFill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chemeClr val="bg1"/>
                </a:solidFill>
              </a:rPr>
              <a:t>Présentation du </a:t>
            </a:r>
            <a:r>
              <a:rPr lang="fr-FR" sz="3600" b="1" dirty="0" err="1">
                <a:solidFill>
                  <a:schemeClr val="bg1"/>
                </a:solidFill>
              </a:rPr>
              <a:t>Nextcloud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30272" y="5925548"/>
            <a:ext cx="844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Juillet 2020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83B793-442E-43BE-BBF0-817621D45CB2}"/>
              </a:ext>
            </a:extLst>
          </p:cNvPr>
          <p:cNvSpPr txBox="1"/>
          <p:nvPr/>
        </p:nvSpPr>
        <p:spPr>
          <a:xfrm>
            <a:off x="2839931" y="4346906"/>
            <a:ext cx="8447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  <a:cs typeface="Arial" panose="020B0604020202020204" pitchFamily="34" charset="0"/>
              </a:rPr>
              <a:t>Présentée par : AYIVOR Laetitia</a:t>
            </a:r>
          </a:p>
          <a:p>
            <a:pPr algn="ctr"/>
            <a:endParaRPr lang="fr-FR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5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12064" y="1143000"/>
            <a:ext cx="10908791" cy="987552"/>
          </a:xfrm>
        </p:spPr>
        <p:txBody>
          <a:bodyPr/>
          <a:lstStyle/>
          <a:p>
            <a:r>
              <a:rPr lang="fr-FR" sz="4800" dirty="0"/>
              <a:t>MERCI POUR VOTRE ATTENTION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8695" y="2577139"/>
            <a:ext cx="6233663" cy="2615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fr-FR" sz="4000" b="1" kern="1400" dirty="0">
                <a:latin typeface="Arial" panose="020B0604020202020204" pitchFamily="34" charset="0"/>
              </a:rPr>
              <a:t>Contact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Arial Rounded MT Bold" panose="020F0704030504030204" pitchFamily="34" charset="0"/>
              </a:rPr>
              <a:t>14 BP 128 Lomé, Togo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Calibri" panose="020F0502020204030204" pitchFamily="34" charset="0"/>
              </a:rPr>
              <a:t> </a:t>
            </a:r>
            <a:r>
              <a:rPr lang="fr-FR" kern="1400" dirty="0">
                <a:latin typeface="Arial Rounded MT Bold" panose="020F0704030504030204" pitchFamily="34" charset="0"/>
              </a:rPr>
              <a:t>Tél : (00 228) 22 21 21 44 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Arial Rounded MT Bold" panose="020F0704030504030204" pitchFamily="34" charset="0"/>
              </a:rPr>
              <a:t>          (00 228) 22 21 21 66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800" kern="1400" dirty="0">
                <a:latin typeface="Arial Rounded MT Bold" panose="020F0704030504030204" pitchFamily="34" charset="0"/>
              </a:rPr>
              <a:t> 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Calibri" panose="020F0502020204030204" pitchFamily="34" charset="0"/>
              </a:rPr>
              <a:t> </a:t>
            </a:r>
            <a:r>
              <a:rPr lang="fr-FR" u="sng" kern="1400" dirty="0">
                <a:latin typeface="Arial Rounded MT Bold" panose="020F0704030504030204" pitchFamily="34" charset="0"/>
                <a:hlinkClick r:id="rId2"/>
              </a:rPr>
              <a:t>info@at2er.tg</a:t>
            </a:r>
            <a:r>
              <a:rPr lang="fr-FR" kern="1400" dirty="0">
                <a:latin typeface="Arial Rounded MT Bold" panose="020F0704030504030204" pitchFamily="34" charset="0"/>
              </a:rPr>
              <a:t> | secretariat@at2er.tg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Arial Rounded MT Bold" panose="020F0704030504030204" pitchFamily="34" charset="0"/>
              </a:rPr>
              <a:t>www.at2er.tg</a:t>
            </a:r>
            <a:r>
              <a:rPr lang="fr-FR" kern="1400" dirty="0"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8" y="2419800"/>
            <a:ext cx="4566558" cy="30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56F1C-2916-41A4-BBB5-BAD45A83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10" y="207388"/>
            <a:ext cx="8815547" cy="651521"/>
          </a:xfrm>
        </p:spPr>
        <p:txBody>
          <a:bodyPr/>
          <a:lstStyle/>
          <a:p>
            <a:r>
              <a:rPr lang="fr-FR" sz="4000" dirty="0"/>
              <a:t>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DA07F6-FDFB-4391-8C36-2B5A60A8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462" y="1115749"/>
            <a:ext cx="9691229" cy="5410873"/>
          </a:xfrm>
        </p:spPr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dirty="0" err="1">
                <a:solidFill>
                  <a:schemeClr val="tx1"/>
                </a:solidFill>
              </a:rPr>
              <a:t>Nextcloud</a:t>
            </a:r>
            <a:r>
              <a:rPr lang="fr-FR" dirty="0">
                <a:solidFill>
                  <a:schemeClr val="tx1"/>
                </a:solidFill>
              </a:rPr>
              <a:t> est un logiciel libre Open source, permettant le stockage et le partage de fichiers. Il est également  une plateforme de collaboration.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Lien d’accès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>
                <a:hlinkClick r:id="rId2"/>
              </a:rPr>
              <a:t>https://nc.at2er-portail.org/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BF0CDB9-A8E5-436D-AF3F-E7531C281AB8}"/>
              </a:ext>
            </a:extLst>
          </p:cNvPr>
          <p:cNvCxnSpPr/>
          <p:nvPr/>
        </p:nvCxnSpPr>
        <p:spPr>
          <a:xfrm>
            <a:off x="1542662" y="888471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B1F143C4-D8B1-4980-825C-744F5DEBF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03" y="3081246"/>
            <a:ext cx="4697393" cy="33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8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56F1C-2916-41A4-BBB5-BAD45A83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10" y="207388"/>
            <a:ext cx="8815547" cy="651521"/>
          </a:xfrm>
        </p:spPr>
        <p:txBody>
          <a:bodyPr/>
          <a:lstStyle/>
          <a:p>
            <a:r>
              <a:rPr lang="fr-FR" sz="4000" dirty="0"/>
              <a:t>Avantages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DA07F6-FDFB-4391-8C36-2B5A60A8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462" y="1115749"/>
            <a:ext cx="9691229" cy="5410873"/>
          </a:xfrm>
        </p:spPr>
        <p:txBody>
          <a:bodyPr/>
          <a:lstStyle/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L’utilisation du </a:t>
            </a:r>
            <a:r>
              <a:rPr lang="fr-FR" dirty="0" err="1">
                <a:solidFill>
                  <a:schemeClr val="tx1"/>
                </a:solidFill>
              </a:rPr>
              <a:t>Nextcloud</a:t>
            </a:r>
            <a:r>
              <a:rPr lang="fr-FR" dirty="0">
                <a:solidFill>
                  <a:schemeClr val="tx1"/>
                </a:solidFill>
              </a:rPr>
              <a:t> présente plusieurs avantages à savoir: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La sécurité des données grâce à l’auto hébergement de la plateforme sur son propre serveur,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L’accessibilité de la plateforme depuis n’importe quel navigateur, même sur nos téléphones portable.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 travail collaboratif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La facilité d’utilisation grâce à ces fonctionnalités intuitives.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BF0CDB9-A8E5-436D-AF3F-E7531C281AB8}"/>
              </a:ext>
            </a:extLst>
          </p:cNvPr>
          <p:cNvCxnSpPr/>
          <p:nvPr/>
        </p:nvCxnSpPr>
        <p:spPr>
          <a:xfrm>
            <a:off x="1542662" y="888471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06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358B3-E185-47BA-BC81-9BFA8DFC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949" y="188536"/>
            <a:ext cx="9171411" cy="510118"/>
          </a:xfrm>
        </p:spPr>
        <p:txBody>
          <a:bodyPr/>
          <a:lstStyle/>
          <a:p>
            <a:r>
              <a:rPr lang="fr-FR" sz="3600" dirty="0"/>
              <a:t>Fonctionnalités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84436-8430-417D-95C5-0A455F0B3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144" y="1915281"/>
            <a:ext cx="8815547" cy="87364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dirty="0" err="1">
                <a:solidFill>
                  <a:schemeClr val="tx1"/>
                </a:solidFill>
              </a:rPr>
              <a:t>Nextcloud</a:t>
            </a:r>
            <a:r>
              <a:rPr lang="fr-FR" dirty="0">
                <a:solidFill>
                  <a:schemeClr val="tx1"/>
                </a:solidFill>
              </a:rPr>
              <a:t> est une plateforme aux fonctionnalités multiples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980523B-1E77-4B3A-BC78-F661567E648D}"/>
              </a:ext>
            </a:extLst>
          </p:cNvPr>
          <p:cNvCxnSpPr/>
          <p:nvPr/>
        </p:nvCxnSpPr>
        <p:spPr>
          <a:xfrm>
            <a:off x="1542662" y="888471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17F3BBAE-DA33-43AE-BAFE-38F2AEF9E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05" y="3429000"/>
            <a:ext cx="7973538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2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D1A09-5236-49A4-8FFD-37DD31CD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50" y="288285"/>
            <a:ext cx="9077143" cy="729838"/>
          </a:xfrm>
        </p:spPr>
        <p:txBody>
          <a:bodyPr/>
          <a:lstStyle/>
          <a:p>
            <a:r>
              <a:rPr lang="fr-FR" sz="4000" dirty="0"/>
              <a:t>La gestion des utilisateurs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49CD1C-5DBF-416D-9C57-A004179B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354" y="1424607"/>
            <a:ext cx="9456337" cy="1044274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dirty="0" err="1">
                <a:solidFill>
                  <a:schemeClr val="tx1"/>
                </a:solidFill>
              </a:rPr>
              <a:t>Nextcloud</a:t>
            </a:r>
            <a:r>
              <a:rPr lang="fr-FR" dirty="0">
                <a:solidFill>
                  <a:schemeClr val="tx1"/>
                </a:solidFill>
              </a:rPr>
              <a:t> offre la possibilité de gérer les utilisateurs à travers la création de comptes utilisateurs. Chaque utilisateurs du </a:t>
            </a:r>
            <a:r>
              <a:rPr lang="fr-FR" dirty="0" err="1">
                <a:solidFill>
                  <a:schemeClr val="tx1"/>
                </a:solidFill>
              </a:rPr>
              <a:t>nextcloud</a:t>
            </a:r>
            <a:r>
              <a:rPr lang="fr-FR" dirty="0">
                <a:solidFill>
                  <a:schemeClr val="tx1"/>
                </a:solidFill>
              </a:rPr>
              <a:t> se voit alloué un espace de stockage 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4ABEA5-DFCE-4A7A-8F0B-58917863CDC4}"/>
              </a:ext>
            </a:extLst>
          </p:cNvPr>
          <p:cNvCxnSpPr/>
          <p:nvPr/>
        </p:nvCxnSpPr>
        <p:spPr>
          <a:xfrm>
            <a:off x="1601385" y="1341477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208860DD-2A43-43A4-A3C2-899B31C2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21" y="2681338"/>
            <a:ext cx="8686800" cy="38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D1A09-5236-49A4-8FFD-37DD31CD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50" y="288285"/>
            <a:ext cx="9077143" cy="729838"/>
          </a:xfrm>
        </p:spPr>
        <p:txBody>
          <a:bodyPr/>
          <a:lstStyle/>
          <a:p>
            <a:r>
              <a:rPr lang="fr-FR" sz="4000" dirty="0"/>
              <a:t>La gestion des fichiers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49CD1C-5DBF-416D-9C57-A004179B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354" y="1424607"/>
            <a:ext cx="9456337" cy="1364314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dirty="0" err="1">
                <a:solidFill>
                  <a:schemeClr val="tx1"/>
                </a:solidFill>
              </a:rPr>
              <a:t>Nextcloud</a:t>
            </a:r>
            <a:r>
              <a:rPr lang="fr-FR" dirty="0">
                <a:solidFill>
                  <a:schemeClr val="tx1"/>
                </a:solidFill>
              </a:rPr>
              <a:t> offre la possibilité de stocker des fichiers à savoir les documents, les photos, vidéos, etc.). Il permet également le partage de fichiers entre utilisateurs du </a:t>
            </a:r>
            <a:r>
              <a:rPr lang="fr-FR" dirty="0" err="1">
                <a:solidFill>
                  <a:schemeClr val="tx1"/>
                </a:solidFill>
              </a:rPr>
              <a:t>Nextcloud</a:t>
            </a:r>
            <a:r>
              <a:rPr lang="fr-FR" dirty="0">
                <a:solidFill>
                  <a:schemeClr val="tx1"/>
                </a:solidFill>
              </a:rPr>
              <a:t> ou utilisateurs externes.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4ABEA5-DFCE-4A7A-8F0B-58917863CDC4}"/>
              </a:ext>
            </a:extLst>
          </p:cNvPr>
          <p:cNvCxnSpPr/>
          <p:nvPr/>
        </p:nvCxnSpPr>
        <p:spPr>
          <a:xfrm>
            <a:off x="1601385" y="1341477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D47C7405-821B-48CC-954C-75995A564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77" y="2872050"/>
            <a:ext cx="8538088" cy="387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D1A09-5236-49A4-8FFD-37DD31CD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50" y="288285"/>
            <a:ext cx="9077143" cy="729838"/>
          </a:xfrm>
        </p:spPr>
        <p:txBody>
          <a:bodyPr/>
          <a:lstStyle/>
          <a:p>
            <a:r>
              <a:rPr lang="fr-FR" sz="4000" dirty="0"/>
              <a:t>La gestion des agendas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49CD1C-5DBF-416D-9C57-A004179B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354" y="1424607"/>
            <a:ext cx="9456337" cy="1341454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Une autre fonctionnalité du  </a:t>
            </a:r>
            <a:r>
              <a:rPr lang="fr-FR" dirty="0" err="1">
                <a:solidFill>
                  <a:schemeClr val="tx1"/>
                </a:solidFill>
              </a:rPr>
              <a:t>Nextcloud</a:t>
            </a:r>
            <a:r>
              <a:rPr lang="fr-FR" dirty="0">
                <a:solidFill>
                  <a:schemeClr val="tx1"/>
                </a:solidFill>
              </a:rPr>
              <a:t> est la gestion des agendas. Cette fonctionnalité permet de créer plusieurs calendriers et offre également la possibilité de les partager aux utilisateurs internes ou externes au </a:t>
            </a:r>
            <a:r>
              <a:rPr lang="fr-FR" dirty="0" err="1">
                <a:solidFill>
                  <a:schemeClr val="tx1"/>
                </a:solidFill>
              </a:rPr>
              <a:t>Nextcloud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4ABEA5-DFCE-4A7A-8F0B-58917863CDC4}"/>
              </a:ext>
            </a:extLst>
          </p:cNvPr>
          <p:cNvCxnSpPr/>
          <p:nvPr/>
        </p:nvCxnSpPr>
        <p:spPr>
          <a:xfrm>
            <a:off x="1601385" y="1341477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2AE7870-0BF2-436C-8949-7066911D1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58" y="2849190"/>
            <a:ext cx="9114326" cy="38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4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D1A09-5236-49A4-8FFD-37DD31CD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50" y="288285"/>
            <a:ext cx="9077143" cy="729838"/>
          </a:xfrm>
        </p:spPr>
        <p:txBody>
          <a:bodyPr/>
          <a:lstStyle/>
          <a:p>
            <a:r>
              <a:rPr lang="fr-FR" sz="4000" dirty="0"/>
              <a:t>La gestion des tâches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49CD1C-5DBF-416D-9C57-A004179B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354" y="1424607"/>
            <a:ext cx="9456337" cy="998554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dirty="0" err="1">
                <a:solidFill>
                  <a:schemeClr val="tx1"/>
                </a:solidFill>
              </a:rPr>
              <a:t>Nextcloud</a:t>
            </a:r>
            <a:r>
              <a:rPr lang="fr-FR" dirty="0">
                <a:solidFill>
                  <a:schemeClr val="tx1"/>
                </a:solidFill>
              </a:rPr>
              <a:t> permet la gestion des tâches à travers son application Deck. Ce module a été très utilisé dans la planification et l’appui au projet.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4ABEA5-DFCE-4A7A-8F0B-58917863CDC4}"/>
              </a:ext>
            </a:extLst>
          </p:cNvPr>
          <p:cNvCxnSpPr/>
          <p:nvPr/>
        </p:nvCxnSpPr>
        <p:spPr>
          <a:xfrm>
            <a:off x="1601385" y="1341477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D39685C7-8CC5-4720-8046-E58D0F436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69" y="2473903"/>
            <a:ext cx="9581322" cy="429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D1A09-5236-49A4-8FFD-37DD31CD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50" y="288285"/>
            <a:ext cx="9077143" cy="729838"/>
          </a:xfrm>
        </p:spPr>
        <p:txBody>
          <a:bodyPr/>
          <a:lstStyle/>
          <a:p>
            <a:r>
              <a:rPr lang="fr-FR" sz="4000" dirty="0"/>
              <a:t>La gestion des visioconférence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49CD1C-5DBF-416D-9C57-A004179B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354" y="1424607"/>
            <a:ext cx="9456337" cy="769949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Les conférences audio et vidéo sont également possible sur le </a:t>
            </a:r>
            <a:r>
              <a:rPr lang="fr-FR" dirty="0" err="1">
                <a:solidFill>
                  <a:schemeClr val="tx1"/>
                </a:solidFill>
              </a:rPr>
              <a:t>Nextcloud</a:t>
            </a:r>
            <a:r>
              <a:rPr lang="fr-FR" dirty="0">
                <a:solidFill>
                  <a:schemeClr val="tx1"/>
                </a:solidFill>
              </a:rPr>
              <a:t> avec possibilité de partage d’écran.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4ABEA5-DFCE-4A7A-8F0B-58917863CDC4}"/>
              </a:ext>
            </a:extLst>
          </p:cNvPr>
          <p:cNvCxnSpPr/>
          <p:nvPr/>
        </p:nvCxnSpPr>
        <p:spPr>
          <a:xfrm>
            <a:off x="1601385" y="1341477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F357E19C-50B3-4C6C-BEA0-167289017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97" y="2165003"/>
            <a:ext cx="9680344" cy="46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135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2ER" id="{4384FFFD-2372-4E8F-AE2C-9D97C38B1E5E}" vid="{526EA932-8C9F-4C69-84C9-38088F6CD42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321</Words>
  <Application>Microsoft Office PowerPoint</Application>
  <PresentationFormat>Grand écran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Century Gothic</vt:lpstr>
      <vt:lpstr>Wingdings 3</vt:lpstr>
      <vt:lpstr>Thème Office</vt:lpstr>
      <vt:lpstr>Présentation du Nextcloud</vt:lpstr>
      <vt:lpstr>Définition</vt:lpstr>
      <vt:lpstr>Avantages</vt:lpstr>
      <vt:lpstr>Fonctionnalités</vt:lpstr>
      <vt:lpstr>La gestion des utilisateurs</vt:lpstr>
      <vt:lpstr>La gestion des fichiers </vt:lpstr>
      <vt:lpstr>La gestion des agendas </vt:lpstr>
      <vt:lpstr>La gestion des tâches </vt:lpstr>
      <vt:lpstr>La gestion des visioconférence</vt:lpstr>
      <vt:lpstr>MERCI POUR VOTRE ATTENTION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L’AGENCE TOGOLAISE D’ELECTRIFICATION RURALE ET DES ENERGIES RENOUVELABLES (AT2ER)</dc:title>
  <dc:creator>Laetitia KLOUTSE</dc:creator>
  <cp:lastModifiedBy>giz</cp:lastModifiedBy>
  <cp:revision>367</cp:revision>
  <dcterms:created xsi:type="dcterms:W3CDTF">2019-03-21T19:43:02Z</dcterms:created>
  <dcterms:modified xsi:type="dcterms:W3CDTF">2020-07-14T11:15:26Z</dcterms:modified>
</cp:coreProperties>
</file>